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5" r:id="rId6"/>
    <p:sldId id="259" r:id="rId7"/>
    <p:sldId id="273" r:id="rId8"/>
    <p:sldId id="262" r:id="rId9"/>
    <p:sldId id="261" r:id="rId10"/>
    <p:sldId id="265" r:id="rId11"/>
    <p:sldId id="263" r:id="rId12"/>
    <p:sldId id="264" r:id="rId13"/>
    <p:sldId id="269" r:id="rId14"/>
    <p:sldId id="267" r:id="rId15"/>
    <p:sldId id="272" r:id="rId16"/>
    <p:sldId id="276" r:id="rId17"/>
    <p:sldId id="27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329" y="1777821"/>
            <a:ext cx="6603439" cy="2098226"/>
          </a:xfrm>
        </p:spPr>
        <p:txBody>
          <a:bodyPr/>
          <a:lstStyle/>
          <a:p>
            <a:r>
              <a:rPr lang="en-CA" dirty="0" err="1"/>
              <a:t>Autocad</a:t>
            </a:r>
            <a:r>
              <a:rPr lang="en-CA" dirty="0"/>
              <a:t> 101	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329" y="3945646"/>
            <a:ext cx="6603439" cy="1086237"/>
          </a:xfrm>
        </p:spPr>
        <p:txBody>
          <a:bodyPr/>
          <a:lstStyle/>
          <a:p>
            <a:r>
              <a:rPr lang="en-CA" dirty="0"/>
              <a:t>Drawing Set-up &amp; Introduction to CADD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768" y="2502741"/>
            <a:ext cx="1986023" cy="19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7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7690"/>
          </a:xfrm>
        </p:spPr>
        <p:txBody>
          <a:bodyPr>
            <a:normAutofit/>
          </a:bodyPr>
          <a:lstStyle/>
          <a:p>
            <a:r>
              <a:rPr lang="en-CA" dirty="0"/>
              <a:t>Dimension settings.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3331" y="482373"/>
            <a:ext cx="5667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/>
              <a:t>Note: Follow the next few slides. Check each window VERY carefully for any changes. Small discrepancies can make a huge difference in the appearance of your dimensions. </a:t>
            </a:r>
          </a:p>
          <a:p>
            <a:r>
              <a:rPr lang="en-CA" b="1" i="1" dirty="0"/>
              <a:t>If you would like a PDF copy of the dimension set-up, it can be found on selkirkdrafting.weebly.com under Videos &amp; Resources.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98551"/>
            <a:ext cx="4355849" cy="329242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1" y="4976038"/>
            <a:ext cx="4720855" cy="1765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en-CA" sz="2400" dirty="0">
                <a:sym typeface="Wingdings" panose="05000000000000000000" pitchFamily="2" charset="2"/>
              </a:rPr>
              <a:t>Name your new dimension style SELKIRK BASIC</a:t>
            </a:r>
          </a:p>
          <a:p>
            <a:pPr marL="457200" indent="-457200">
              <a:buAutoNum type="arabicPeriod"/>
            </a:pPr>
            <a:endParaRPr lang="en-CA" sz="2400" dirty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en-CA" sz="2400" dirty="0">
                <a:sym typeface="Wingdings" panose="05000000000000000000" pitchFamily="2" charset="2"/>
              </a:rPr>
              <a:t>Start with: ISO-25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8510" y="3164185"/>
            <a:ext cx="195639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00" dirty="0"/>
              <a:t>ISO-25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88517" y="2717125"/>
            <a:ext cx="4146697" cy="3808467"/>
            <a:chOff x="6514359" y="2705088"/>
            <a:chExt cx="4146697" cy="3808467"/>
          </a:xfrm>
        </p:grpSpPr>
        <p:grpSp>
          <p:nvGrpSpPr>
            <p:cNvPr id="10" name="Group 9"/>
            <p:cNvGrpSpPr/>
            <p:nvPr/>
          </p:nvGrpSpPr>
          <p:grpSpPr>
            <a:xfrm>
              <a:off x="6514359" y="2705088"/>
              <a:ext cx="4146697" cy="3808467"/>
              <a:chOff x="6514359" y="2513698"/>
              <a:chExt cx="4146697" cy="3808467"/>
            </a:xfrm>
          </p:grpSpPr>
          <p:pic>
            <p:nvPicPr>
              <p:cNvPr id="8" name="Picture 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4359" y="2513698"/>
                <a:ext cx="4146697" cy="3808467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6847467" y="2711299"/>
                <a:ext cx="956829" cy="34655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677244" y="4274287"/>
              <a:ext cx="861240" cy="164804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4605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1037751" y="1139533"/>
            <a:ext cx="5134449" cy="4691417"/>
            <a:chOff x="862314" y="265289"/>
            <a:chExt cx="4172883" cy="3812821"/>
          </a:xfrm>
        </p:grpSpPr>
        <p:pic>
          <p:nvPicPr>
            <p:cNvPr id="4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14" y="265289"/>
              <a:ext cx="4172883" cy="3812821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876576" y="511169"/>
              <a:ext cx="532436" cy="2777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51005" y="2171700"/>
              <a:ext cx="776176" cy="66719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57652" y="1658679"/>
              <a:ext cx="751362" cy="27644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7257327" y="5069711"/>
            <a:ext cx="127321" cy="1273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5" name="Group 14"/>
          <p:cNvGrpSpPr/>
          <p:nvPr/>
        </p:nvGrpSpPr>
        <p:grpSpPr>
          <a:xfrm>
            <a:off x="6871570" y="1150470"/>
            <a:ext cx="5114322" cy="4680480"/>
            <a:chOff x="6871570" y="1150470"/>
            <a:chExt cx="5114322" cy="4680480"/>
          </a:xfrm>
        </p:grpSpPr>
        <p:grpSp>
          <p:nvGrpSpPr>
            <p:cNvPr id="13" name="Group 12"/>
            <p:cNvGrpSpPr/>
            <p:nvPr/>
          </p:nvGrpSpPr>
          <p:grpSpPr>
            <a:xfrm>
              <a:off x="6871570" y="1150470"/>
              <a:ext cx="5114322" cy="4680480"/>
              <a:chOff x="5035197" y="2838893"/>
              <a:chExt cx="4163989" cy="3810763"/>
            </a:xfrm>
          </p:grpSpPr>
          <p:pic>
            <p:nvPicPr>
              <p:cNvPr id="8" name="Picture 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5197" y="2838893"/>
                <a:ext cx="4163989" cy="3810763"/>
              </a:xfrm>
              <a:prstGeom prst="rect">
                <a:avLst/>
              </a:prstGeom>
            </p:spPr>
          </p:pic>
          <p:sp>
            <p:nvSpPr>
              <p:cNvPr id="10" name="5-Point Star 9"/>
              <p:cNvSpPr/>
              <p:nvPr/>
            </p:nvSpPr>
            <p:spPr>
              <a:xfrm>
                <a:off x="7127824" y="5197033"/>
                <a:ext cx="323687" cy="350874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975498" y="3413051"/>
                <a:ext cx="1141693" cy="83969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975497" y="4952624"/>
                <a:ext cx="1141693" cy="98034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8155166" y="1488557"/>
              <a:ext cx="637954" cy="2634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96492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1186405" y="1288903"/>
            <a:ext cx="5040774" cy="4604462"/>
            <a:chOff x="1186405" y="1288903"/>
            <a:chExt cx="5040774" cy="4604462"/>
          </a:xfrm>
        </p:grpSpPr>
        <p:pic>
          <p:nvPicPr>
            <p:cNvPr id="4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405" y="1288903"/>
              <a:ext cx="5040774" cy="4604462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2824894" y="1608881"/>
              <a:ext cx="613458" cy="3009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1414126" y="4359348"/>
              <a:ext cx="279105" cy="255181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39765" y="1288903"/>
            <a:ext cx="5058306" cy="4604462"/>
            <a:chOff x="6739765" y="1288903"/>
            <a:chExt cx="5058306" cy="4604462"/>
          </a:xfrm>
        </p:grpSpPr>
        <p:pic>
          <p:nvPicPr>
            <p:cNvPr id="5" name="Picture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765" y="1288903"/>
              <a:ext cx="5058306" cy="460446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8772035" y="1608881"/>
              <a:ext cx="850427" cy="3009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46764" y="1909823"/>
              <a:ext cx="1463050" cy="150322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30303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80074" y="1222739"/>
            <a:ext cx="5986384" cy="1876646"/>
          </a:xfrm>
        </p:spPr>
        <p:txBody>
          <a:bodyPr>
            <a:normAutofit/>
          </a:bodyPr>
          <a:lstStyle/>
          <a:p>
            <a:r>
              <a:rPr lang="en-US" sz="2400" dirty="0"/>
              <a:t>Be sure to save the drawing to your STUDENT NUMBER directory (on the server).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DO NOT SAVE TO </a:t>
            </a:r>
            <a:r>
              <a:rPr lang="en-US" sz="2400" b="1" dirty="0"/>
              <a:t>MY DOCUMENTS!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903265" y="3308322"/>
            <a:ext cx="7280011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SAVE!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r="69219" b="32477"/>
          <a:stretch/>
        </p:blipFill>
        <p:spPr>
          <a:xfrm>
            <a:off x="855412" y="132906"/>
            <a:ext cx="3939871" cy="48615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8798" y="754907"/>
            <a:ext cx="2222204" cy="93566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33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6433"/>
          </a:xfrm>
        </p:spPr>
        <p:txBody>
          <a:bodyPr>
            <a:normAutofit/>
          </a:bodyPr>
          <a:lstStyle/>
          <a:p>
            <a:r>
              <a:rPr lang="en-CA" dirty="0"/>
              <a:t>Common AutoCAD commands to know.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8331" y="1640172"/>
            <a:ext cx="5443869" cy="5058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    </a:t>
            </a:r>
            <a:r>
              <a:rPr lang="en-CA" sz="2400" b="1" dirty="0"/>
              <a:t>SHORTCUT 		      COMMAND</a:t>
            </a:r>
          </a:p>
          <a:p>
            <a:endParaRPr lang="en-CA" sz="2400" dirty="0"/>
          </a:p>
          <a:p>
            <a:r>
              <a:rPr lang="en-CA" sz="2000" dirty="0"/>
              <a:t>	L 			LINE</a:t>
            </a:r>
          </a:p>
          <a:p>
            <a:endParaRPr lang="en-CA" sz="2000" dirty="0"/>
          </a:p>
          <a:p>
            <a:r>
              <a:rPr lang="en-CA" sz="2000" dirty="0"/>
              <a:t>             DT		      DYNAMIC TEXT</a:t>
            </a:r>
          </a:p>
          <a:p>
            <a:endParaRPr lang="en-CA" sz="2000" dirty="0"/>
          </a:p>
          <a:p>
            <a:r>
              <a:rPr lang="en-CA" sz="2000" dirty="0"/>
              <a:t>	C		             CIRCLE</a:t>
            </a:r>
          </a:p>
          <a:p>
            <a:endParaRPr lang="en-CA" sz="2000" dirty="0"/>
          </a:p>
          <a:p>
            <a:r>
              <a:rPr lang="en-CA" sz="2000" dirty="0"/>
              <a:t>	M			MOVE</a:t>
            </a:r>
          </a:p>
          <a:p>
            <a:endParaRPr lang="en-CA" sz="2000" dirty="0"/>
          </a:p>
          <a:p>
            <a:r>
              <a:rPr lang="en-CA" sz="2000" dirty="0"/>
              <a:t>	RO		            ROTATE</a:t>
            </a:r>
          </a:p>
          <a:p>
            <a:endParaRPr lang="en-CA" sz="2000" dirty="0"/>
          </a:p>
          <a:p>
            <a:r>
              <a:rPr lang="en-CA" sz="2000" dirty="0"/>
              <a:t>	A			 ARC</a:t>
            </a:r>
          </a:p>
          <a:p>
            <a:endParaRPr lang="en-CA" sz="2000" dirty="0"/>
          </a:p>
          <a:p>
            <a:r>
              <a:rPr lang="en-CA" sz="2000" dirty="0"/>
              <a:t>	CO			COPY</a:t>
            </a:r>
          </a:p>
          <a:p>
            <a:endParaRPr lang="en-CA" sz="2000" dirty="0"/>
          </a:p>
          <a:p>
            <a:r>
              <a:rPr lang="en-CA" sz="2000" dirty="0"/>
              <a:t>	O		            OFFSET</a:t>
            </a:r>
          </a:p>
          <a:p>
            <a:endParaRPr lang="en-CA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2824" y="1640172"/>
            <a:ext cx="5729176" cy="5058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    </a:t>
            </a:r>
            <a:r>
              <a:rPr lang="en-CA" sz="2400" b="1" dirty="0"/>
              <a:t>SHORTCUT 		       COMMAND</a:t>
            </a:r>
          </a:p>
          <a:p>
            <a:endParaRPr lang="en-CA" sz="2400" dirty="0"/>
          </a:p>
          <a:p>
            <a:r>
              <a:rPr lang="en-CA" sz="2000" dirty="0"/>
              <a:t>	E 			ERASE</a:t>
            </a:r>
          </a:p>
          <a:p>
            <a:endParaRPr lang="en-CA" sz="2000" dirty="0"/>
          </a:p>
          <a:p>
            <a:r>
              <a:rPr lang="en-CA" sz="2000" dirty="0"/>
              <a:t>              EX	   	             EXTEND</a:t>
            </a:r>
          </a:p>
          <a:p>
            <a:endParaRPr lang="en-CA" sz="2000" dirty="0"/>
          </a:p>
          <a:p>
            <a:r>
              <a:rPr lang="en-CA" sz="2000" dirty="0"/>
              <a:t>	F		              FILLET</a:t>
            </a:r>
          </a:p>
          <a:p>
            <a:endParaRPr lang="en-CA" sz="2000" dirty="0"/>
          </a:p>
          <a:p>
            <a:r>
              <a:rPr lang="en-CA" sz="2000" dirty="0"/>
              <a:t>	H		              HATCH</a:t>
            </a:r>
          </a:p>
          <a:p>
            <a:endParaRPr lang="en-CA" sz="2000" dirty="0"/>
          </a:p>
          <a:p>
            <a:r>
              <a:rPr lang="en-CA" sz="2000" dirty="0"/>
              <a:t>	MA		     MATCH PROPERTIES</a:t>
            </a:r>
          </a:p>
          <a:p>
            <a:endParaRPr lang="en-CA" sz="2000" dirty="0"/>
          </a:p>
          <a:p>
            <a:r>
              <a:rPr lang="en-CA" sz="2000" dirty="0"/>
              <a:t>            PROP		     PROPERTIES MENU</a:t>
            </a:r>
          </a:p>
          <a:p>
            <a:r>
              <a:rPr lang="en-CA" sz="2000" dirty="0"/>
              <a:t>	</a:t>
            </a:r>
          </a:p>
          <a:p>
            <a:r>
              <a:rPr lang="en-CA" sz="2000" dirty="0"/>
              <a:t>	F3		   OBJECT SNAP ON/OFF</a:t>
            </a:r>
          </a:p>
          <a:p>
            <a:endParaRPr lang="en-CA" sz="2000" dirty="0"/>
          </a:p>
          <a:p>
            <a:r>
              <a:rPr lang="en-CA" sz="2000" dirty="0"/>
              <a:t>	F8	            	 ORTHOGRAPHIC ON/OFF</a:t>
            </a:r>
          </a:p>
          <a:p>
            <a:endParaRPr lang="en-CA" sz="2000" dirty="0"/>
          </a:p>
          <a:p>
            <a:endParaRPr lang="en-CA" sz="24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566041"/>
            <a:ext cx="0" cy="5132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41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6433"/>
          </a:xfrm>
        </p:spPr>
        <p:txBody>
          <a:bodyPr/>
          <a:lstStyle/>
          <a:p>
            <a:r>
              <a:rPr lang="en-CA" dirty="0"/>
              <a:t>AutoCAD TIP #4</a:t>
            </a:r>
          </a:p>
        </p:txBody>
      </p:sp>
      <p:pic>
        <p:nvPicPr>
          <p:cNvPr id="5" name="Picture 4" descr="Autodesk AutoCAD 2016 - STUDENT VERSION - [imperial - set_up.dwg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01" y="1504708"/>
            <a:ext cx="8814230" cy="473847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682331" y="1966781"/>
            <a:ext cx="2282841" cy="3814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If you need to change any item (line, circle, dimension), you will find it in the PROPERTIES MENU.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If you do not see the properties menu – type, PROP (followed by ENTER) to make it appear.</a:t>
            </a:r>
          </a:p>
        </p:txBody>
      </p:sp>
      <p:sp>
        <p:nvSpPr>
          <p:cNvPr id="7" name="Down Arrow 6"/>
          <p:cNvSpPr/>
          <p:nvPr/>
        </p:nvSpPr>
        <p:spPr>
          <a:xfrm rot="7201442">
            <a:off x="3090677" y="3252677"/>
            <a:ext cx="561195" cy="1578021"/>
          </a:xfrm>
          <a:prstGeom prst="downArrow">
            <a:avLst>
              <a:gd name="adj1" fmla="val 33964"/>
              <a:gd name="adj2" fmla="val 8168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48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5509" y="6033973"/>
            <a:ext cx="9601200" cy="1485900"/>
          </a:xfrm>
        </p:spPr>
        <p:txBody>
          <a:bodyPr>
            <a:normAutofit/>
          </a:bodyPr>
          <a:lstStyle/>
          <a:p>
            <a:r>
              <a:rPr lang="en-US" sz="2000" i="1" dirty="0"/>
              <a:t>If AutoCAD shuts down unexpectedly (crashes) and it asks you to save, DO NOT SAVE! You could lose your entire drawing.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9757" y="-425125"/>
            <a:ext cx="9184885" cy="6709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SAVE OFTEN</a:t>
            </a:r>
          </a:p>
        </p:txBody>
      </p:sp>
    </p:spTree>
    <p:extLst>
      <p:ext uri="{BB962C8B-B14F-4D97-AF65-F5344CB8AC3E}">
        <p14:creationId xmlns:p14="http://schemas.microsoft.com/office/powerpoint/2010/main" val="22693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805" y="571944"/>
            <a:ext cx="9601200" cy="738963"/>
          </a:xfrm>
        </p:spPr>
        <p:txBody>
          <a:bodyPr/>
          <a:lstStyle/>
          <a:p>
            <a:r>
              <a:rPr lang="en-CA" dirty="0"/>
              <a:t>How to submit an AutoCAD file.</a:t>
            </a:r>
          </a:p>
        </p:txBody>
      </p:sp>
      <p:pic>
        <p:nvPicPr>
          <p:cNvPr id="5" name="Submit an Assignmen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1465" y="1395967"/>
            <a:ext cx="6996814" cy="5247611"/>
          </a:xfrm>
        </p:spPr>
      </p:pic>
    </p:spTree>
    <p:extLst>
      <p:ext uri="{BB962C8B-B14F-4D97-AF65-F5344CB8AC3E}">
        <p14:creationId xmlns:p14="http://schemas.microsoft.com/office/powerpoint/2010/main" val="3784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391511"/>
            <a:ext cx="9601200" cy="696433"/>
          </a:xfrm>
        </p:spPr>
        <p:txBody>
          <a:bodyPr>
            <a:normAutofit/>
          </a:bodyPr>
          <a:lstStyle/>
          <a:p>
            <a:r>
              <a:rPr lang="en-CA" dirty="0"/>
              <a:t>AutoCAD Rubric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14" t="16555" r="21428" b="8621"/>
          <a:stretch/>
        </p:blipFill>
        <p:spPr>
          <a:xfrm>
            <a:off x="1763109" y="1087944"/>
            <a:ext cx="8818179" cy="55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2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6433"/>
          </a:xfrm>
        </p:spPr>
        <p:txBody>
          <a:bodyPr/>
          <a:lstStyle/>
          <a:p>
            <a:r>
              <a:rPr lang="en-CA" dirty="0"/>
              <a:t>Open AutoCAD Architecture.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352" t="50548" r="35197" b="12471"/>
          <a:stretch/>
        </p:blipFill>
        <p:spPr>
          <a:xfrm>
            <a:off x="735101" y="1456967"/>
            <a:ext cx="2760654" cy="2971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353" t="50850" r="35176" b="12627"/>
          <a:stretch/>
        </p:blipFill>
        <p:spPr>
          <a:xfrm>
            <a:off x="3581393" y="3707109"/>
            <a:ext cx="2800083" cy="297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3321" t="50823" r="35176" b="12549"/>
          <a:stretch/>
        </p:blipFill>
        <p:spPr>
          <a:xfrm>
            <a:off x="6481948" y="1479176"/>
            <a:ext cx="2779057" cy="2949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3381" t="50589" r="35148" b="12500"/>
          <a:stretch/>
        </p:blipFill>
        <p:spPr>
          <a:xfrm>
            <a:off x="9367669" y="3729318"/>
            <a:ext cx="2749816" cy="29495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05136" y="4607859"/>
            <a:ext cx="2366322" cy="1515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1. Open the start menu, choose ALL PROGRAMS</a:t>
            </a:r>
          </a:p>
          <a:p>
            <a:pPr marL="457200" indent="-457200">
              <a:buAutoNum type="arabicPeriod"/>
            </a:pPr>
            <a:endParaRPr lang="en-CA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40013" y="2447365"/>
            <a:ext cx="2282841" cy="1259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2. Find the folder labeled AUTODESK. </a:t>
            </a:r>
          </a:p>
          <a:p>
            <a:pPr marL="457200" indent="-457200">
              <a:buAutoNum type="arabicPeriod"/>
            </a:pPr>
            <a:endParaRPr lang="en-CA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49670" y="4607859"/>
            <a:ext cx="2449804" cy="1918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3. Open the folder labeled AUTOCAD ARCHITECTURE 2016 – ENGLISH.</a:t>
            </a:r>
          </a:p>
          <a:p>
            <a:pPr marL="457200" indent="-457200">
              <a:buAutoNum type="arabicPeriod"/>
            </a:pPr>
            <a:endParaRPr lang="en-CA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601156" y="2321858"/>
            <a:ext cx="2282841" cy="13852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4. Open AUTOCAD ARCHITECTURE 2016 – ENGLISH.</a:t>
            </a:r>
          </a:p>
          <a:p>
            <a:pPr marL="457200" indent="-457200">
              <a:buAutoNum type="arabicPeriod"/>
            </a:pPr>
            <a:endParaRPr lang="en-CA" sz="2400" dirty="0"/>
          </a:p>
        </p:txBody>
      </p:sp>
      <p:sp>
        <p:nvSpPr>
          <p:cNvPr id="11" name="Rectangle 10"/>
          <p:cNvSpPr/>
          <p:nvPr/>
        </p:nvSpPr>
        <p:spPr>
          <a:xfrm>
            <a:off x="2354785" y="2771761"/>
            <a:ext cx="1176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5340" y="5041909"/>
            <a:ext cx="1176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61434" y="2771762"/>
            <a:ext cx="1176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09295" y="5041909"/>
            <a:ext cx="1176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1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6433"/>
          </a:xfrm>
        </p:spPr>
        <p:txBody>
          <a:bodyPr/>
          <a:lstStyle/>
          <a:p>
            <a:r>
              <a:rPr lang="en-CA" dirty="0"/>
              <a:t>Set-up a metric drawing.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71601" y="1682702"/>
            <a:ext cx="10593572" cy="5058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i="1" dirty="0">
                <a:sym typeface="Wingdings" panose="05000000000000000000" pitchFamily="2" charset="2"/>
              </a:rPr>
              <a:t>Be patient, it may take a moment to load. </a:t>
            </a:r>
          </a:p>
          <a:p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55" y="2302843"/>
            <a:ext cx="5047131" cy="315445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7504867">
            <a:off x="2157045" y="3765681"/>
            <a:ext cx="295525" cy="691429"/>
          </a:xfrm>
          <a:prstGeom prst="downArrow">
            <a:avLst>
              <a:gd name="adj1" fmla="val 33964"/>
              <a:gd name="adj2" fmla="val 8168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68955" y="5473688"/>
            <a:ext cx="4534160" cy="982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Choose template.</a:t>
            </a:r>
          </a:p>
          <a:p>
            <a:pPr marL="457200" indent="-457200">
              <a:buAutoNum type="arabicPeriod"/>
            </a:pPr>
            <a:endParaRPr lang="en-C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861" y="2302844"/>
            <a:ext cx="5047131" cy="31544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76861" y="5493735"/>
            <a:ext cx="4534160" cy="10627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/>
              <a:t>Scroll down to find </a:t>
            </a:r>
            <a:r>
              <a:rPr lang="en-CA" sz="2400" b="1" dirty="0" err="1"/>
              <a:t>acadiso.dwt</a:t>
            </a:r>
            <a:r>
              <a:rPr lang="en-CA" sz="2400" dirty="0"/>
              <a:t>.</a:t>
            </a:r>
          </a:p>
          <a:p>
            <a:r>
              <a:rPr lang="en-CA" sz="2400" dirty="0"/>
              <a:t>Select it. </a:t>
            </a:r>
          </a:p>
          <a:p>
            <a:pPr marL="457200" indent="-457200">
              <a:buAutoNum type="arabicPeriod"/>
            </a:pPr>
            <a:endParaRPr lang="en-CA" sz="2400" dirty="0"/>
          </a:p>
        </p:txBody>
      </p:sp>
      <p:sp>
        <p:nvSpPr>
          <p:cNvPr id="4" name="Oval 3"/>
          <p:cNvSpPr/>
          <p:nvPr/>
        </p:nvSpPr>
        <p:spPr>
          <a:xfrm>
            <a:off x="7530353" y="4563034"/>
            <a:ext cx="519953" cy="197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3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6433"/>
          </a:xfrm>
        </p:spPr>
        <p:txBody>
          <a:bodyPr/>
          <a:lstStyle/>
          <a:p>
            <a:r>
              <a:rPr lang="en-CA" dirty="0"/>
              <a:t>AutoCAD TIP #1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44753" y="1945341"/>
            <a:ext cx="3520419" cy="4297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To scroll in and out, use the ‘wheelie-ball’ on your mouse. Try that now.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To move around the screen, push down the ‘wheelie-ball’ and move your mouse around the screen.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55" y="1593756"/>
            <a:ext cx="5372100" cy="402907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8619860">
            <a:off x="4592062" y="3557561"/>
            <a:ext cx="734001" cy="2758534"/>
          </a:xfrm>
          <a:prstGeom prst="downArrow">
            <a:avLst>
              <a:gd name="adj1" fmla="val 33964"/>
              <a:gd name="adj2" fmla="val 8168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6433"/>
          </a:xfrm>
        </p:spPr>
        <p:txBody>
          <a:bodyPr/>
          <a:lstStyle/>
          <a:p>
            <a:r>
              <a:rPr lang="en-CA" dirty="0"/>
              <a:t>AutoCAD TIP #2</a:t>
            </a:r>
          </a:p>
        </p:txBody>
      </p:sp>
      <p:pic>
        <p:nvPicPr>
          <p:cNvPr id="5" name="Picture 4" descr="Autodesk AutoCAD 2016 - STUDENT VERSION - [imperial - set_up.dwg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01" y="1504708"/>
            <a:ext cx="8814230" cy="473847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682331" y="1682702"/>
            <a:ext cx="2282841" cy="43824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When you type a command, it will show up in the COMMAND BAR.</a:t>
            </a:r>
          </a:p>
          <a:p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Watch the command bar for prompts or instructions throughout your drawing(s). </a:t>
            </a:r>
          </a:p>
        </p:txBody>
      </p:sp>
      <p:sp>
        <p:nvSpPr>
          <p:cNvPr id="7" name="Down Arrow 6"/>
          <p:cNvSpPr/>
          <p:nvPr/>
        </p:nvSpPr>
        <p:spPr>
          <a:xfrm rot="2455090">
            <a:off x="4324440" y="4524440"/>
            <a:ext cx="561195" cy="1545828"/>
          </a:xfrm>
          <a:prstGeom prst="downArrow">
            <a:avLst>
              <a:gd name="adj1" fmla="val 33964"/>
              <a:gd name="adj2" fmla="val 8168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81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6433"/>
          </a:xfrm>
        </p:spPr>
        <p:txBody>
          <a:bodyPr/>
          <a:lstStyle/>
          <a:p>
            <a:r>
              <a:rPr lang="en-CA" dirty="0"/>
              <a:t>Set-up layers.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71601" y="1682702"/>
            <a:ext cx="10593572" cy="5058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Type in LAYER </a:t>
            </a:r>
            <a:r>
              <a:rPr lang="en-CA" sz="2400" dirty="0">
                <a:sym typeface="Wingdings" panose="05000000000000000000" pitchFamily="2" charset="2"/>
              </a:rPr>
              <a:t> hit ENTER</a:t>
            </a:r>
          </a:p>
          <a:p>
            <a:endParaRPr lang="en-CA" sz="2400" dirty="0">
              <a:sym typeface="Wingdings" panose="05000000000000000000" pitchFamily="2" charset="2"/>
            </a:endParaRPr>
          </a:p>
          <a:p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ym typeface="Wingdings" panose="05000000000000000000" pitchFamily="2" charset="2"/>
              </a:rPr>
              <a:t>Find the NEW LAYER button  click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ym typeface="Wingdings" panose="05000000000000000000" pitchFamily="2" charset="2"/>
              </a:rPr>
              <a:t>Create the following layers. Be sure that you are using all capital letters.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r>
              <a:rPr lang="en-CA" sz="2400" i="1" dirty="0">
                <a:sym typeface="Wingdings" panose="05000000000000000000" pitchFamily="2" charset="2"/>
              </a:rPr>
              <a:t>Note: watch for changes in each column.</a:t>
            </a:r>
            <a:endParaRPr lang="en-CA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860" t="25729" r="57107" b="54676"/>
          <a:stretch/>
        </p:blipFill>
        <p:spPr>
          <a:xfrm>
            <a:off x="6965572" y="1445924"/>
            <a:ext cx="5458987" cy="2087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049" t="23265" r="12598" b="48029"/>
          <a:stretch/>
        </p:blipFill>
        <p:spPr>
          <a:xfrm>
            <a:off x="2124636" y="4050506"/>
            <a:ext cx="8157882" cy="217306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4547638">
            <a:off x="7500516" y="1493434"/>
            <a:ext cx="561195" cy="1676231"/>
          </a:xfrm>
          <a:prstGeom prst="downArrow">
            <a:avLst>
              <a:gd name="adj1" fmla="val 33964"/>
              <a:gd name="adj2" fmla="val 8168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625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6433"/>
          </a:xfrm>
        </p:spPr>
        <p:txBody>
          <a:bodyPr/>
          <a:lstStyle/>
          <a:p>
            <a:r>
              <a:rPr lang="en-CA" dirty="0"/>
              <a:t>AutoCAD TIP #3</a:t>
            </a:r>
          </a:p>
        </p:txBody>
      </p:sp>
      <p:pic>
        <p:nvPicPr>
          <p:cNvPr id="5" name="Picture 4" descr="Autodesk AutoCAD 2016 - STUDENT VERSION - [imperial - set_up.dwg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01" y="1504708"/>
            <a:ext cx="8814230" cy="473847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682331" y="1504708"/>
            <a:ext cx="2282841" cy="47384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Tabs are found at the top of your screen.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Each tab categorizes various commands in organized groups.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Click on various tabs to explore AutoCAD. </a:t>
            </a:r>
          </a:p>
        </p:txBody>
      </p:sp>
      <p:sp>
        <p:nvSpPr>
          <p:cNvPr id="7" name="Down Arrow 6"/>
          <p:cNvSpPr/>
          <p:nvPr/>
        </p:nvSpPr>
        <p:spPr>
          <a:xfrm rot="8178610">
            <a:off x="2166031" y="1609333"/>
            <a:ext cx="561195" cy="1545828"/>
          </a:xfrm>
          <a:prstGeom prst="downArrow">
            <a:avLst>
              <a:gd name="adj1" fmla="val 33964"/>
              <a:gd name="adj2" fmla="val 8168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00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6433"/>
          </a:xfrm>
        </p:spPr>
        <p:txBody>
          <a:bodyPr/>
          <a:lstStyle/>
          <a:p>
            <a:r>
              <a:rPr lang="en-CA" dirty="0"/>
              <a:t>Set-up text.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71601" y="1626781"/>
            <a:ext cx="10593572" cy="51142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Click on the ANNOTATE tab.</a:t>
            </a:r>
            <a:endParaRPr lang="en-CA" sz="2400" dirty="0">
              <a:sym typeface="Wingdings" panose="05000000000000000000" pitchFamily="2" charset="2"/>
            </a:endParaRPr>
          </a:p>
          <a:p>
            <a:endParaRPr lang="en-CA" sz="2400" dirty="0">
              <a:sym typeface="Wingdings" panose="05000000000000000000" pitchFamily="2" charset="2"/>
            </a:endParaRPr>
          </a:p>
          <a:p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ym typeface="Wingdings" panose="05000000000000000000" pitchFamily="2" charset="2"/>
              </a:rPr>
              <a:t>Find the small arrow in the bottom                                                                                right corner of the TEXT block  click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ym typeface="Wingdings" panose="05000000000000000000" pitchFamily="2" charset="2"/>
              </a:rPr>
              <a:t>Choose STANDARD, in left box  then click NEW on the right side.</a:t>
            </a:r>
          </a:p>
          <a:p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ym typeface="Wingdings" panose="05000000000000000000" pitchFamily="2" charset="2"/>
              </a:rPr>
              <a:t>Create the following TEXT STYLES (all capitals):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r>
              <a:rPr lang="en-CA" sz="1900" dirty="0">
                <a:sym typeface="Wingdings" panose="05000000000000000000" pitchFamily="2" charset="2"/>
              </a:rPr>
              <a:t>TITLEBLOCK	HT: 4.0mm</a:t>
            </a:r>
          </a:p>
          <a:p>
            <a:r>
              <a:rPr lang="en-CA" sz="1900" dirty="0">
                <a:sym typeface="Wingdings" panose="05000000000000000000" pitchFamily="2" charset="2"/>
              </a:rPr>
              <a:t>DIMENSION	HT: 2.0mm</a:t>
            </a:r>
          </a:p>
          <a:p>
            <a:r>
              <a:rPr lang="en-CA" sz="1900" dirty="0">
                <a:sym typeface="Wingdings" panose="05000000000000000000" pitchFamily="2" charset="2"/>
              </a:rPr>
              <a:t>ISO30		HT: 2.0mm	OBLIQUE ANGLE: 30.0</a:t>
            </a:r>
          </a:p>
          <a:p>
            <a:r>
              <a:rPr lang="en-CA" sz="1900" dirty="0">
                <a:sym typeface="Wingdings" panose="05000000000000000000" pitchFamily="2" charset="2"/>
              </a:rPr>
              <a:t>ISO330		HT: 2.0mm	OBLIQUE ANGLE: 330.0</a:t>
            </a:r>
          </a:p>
          <a:p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ym typeface="Wingdings" panose="05000000000000000000" pitchFamily="2" charset="2"/>
              </a:rPr>
              <a:t>Click APPLY  click CANCEL. </a:t>
            </a:r>
          </a:p>
          <a:p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" r="67878" b="68958"/>
          <a:stretch/>
        </p:blipFill>
        <p:spPr>
          <a:xfrm>
            <a:off x="6791647" y="307741"/>
            <a:ext cx="4360448" cy="263807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4503628">
            <a:off x="8872283" y="1089213"/>
            <a:ext cx="533942" cy="1467106"/>
          </a:xfrm>
          <a:prstGeom prst="downArrow">
            <a:avLst>
              <a:gd name="adj1" fmla="val 33964"/>
              <a:gd name="adj2" fmla="val 8168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443" t="28862" r="31456" b="32086"/>
          <a:stretch/>
        </p:blipFill>
        <p:spPr>
          <a:xfrm>
            <a:off x="7782633" y="4086839"/>
            <a:ext cx="3841881" cy="25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6433"/>
          </a:xfrm>
        </p:spPr>
        <p:txBody>
          <a:bodyPr/>
          <a:lstStyle/>
          <a:p>
            <a:r>
              <a:rPr lang="en-CA" dirty="0"/>
              <a:t>Set-up dimension.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1" y="1626781"/>
            <a:ext cx="5656728" cy="5114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Click on the ANNOTATE tab.</a:t>
            </a:r>
            <a:endParaRPr lang="en-CA" sz="2400" dirty="0">
              <a:sym typeface="Wingdings" panose="05000000000000000000" pitchFamily="2" charset="2"/>
            </a:endParaRPr>
          </a:p>
          <a:p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ym typeface="Wingdings" panose="05000000000000000000" pitchFamily="2" charset="2"/>
              </a:rPr>
              <a:t>Find the box in the DIMENSION block  click it to show a drop down menu.</a:t>
            </a:r>
          </a:p>
          <a:p>
            <a:r>
              <a:rPr lang="en-CA" sz="2400" dirty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ym typeface="Wingdings" panose="05000000000000000000" pitchFamily="2" charset="2"/>
              </a:rPr>
              <a:t>Click MANAGE DIMENSION STYLE. </a:t>
            </a:r>
          </a:p>
          <a:p>
            <a:endParaRPr lang="en-CA" sz="2400" dirty="0">
              <a:sym typeface="Wingdings" panose="05000000000000000000" pitchFamily="2" charset="2"/>
            </a:endParaRPr>
          </a:p>
          <a:p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ym typeface="Wingdings" panose="05000000000000000000" pitchFamily="2" charset="2"/>
              </a:rPr>
              <a:t>Choose ISO-25, in left box  then click NEW on the right side.</a:t>
            </a:r>
          </a:p>
          <a:p>
            <a:endParaRPr lang="en-CA" sz="1800" i="1" dirty="0">
              <a:sym typeface="Wingdings" panose="05000000000000000000" pitchFamily="2" charset="2"/>
            </a:endParaRPr>
          </a:p>
          <a:p>
            <a:endParaRPr lang="en-CA" sz="1800" i="1" dirty="0">
              <a:sym typeface="Wingdings" panose="05000000000000000000" pitchFamily="2" charset="2"/>
            </a:endParaRPr>
          </a:p>
          <a:p>
            <a:endParaRPr lang="en-CA" sz="1800" i="1" dirty="0">
              <a:sym typeface="Wingdings" panose="05000000000000000000" pitchFamily="2" charset="2"/>
            </a:endParaRPr>
          </a:p>
          <a:p>
            <a:r>
              <a:rPr lang="en-CA" sz="1800" i="1" dirty="0">
                <a:sym typeface="Wingdings" panose="05000000000000000000" pitchFamily="2" charset="2"/>
              </a:rPr>
              <a:t>On the next slide, follow along and complete each of the windows. Be sure that you do not miss anything. </a:t>
            </a:r>
          </a:p>
          <a:p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94" r="49384" b="63906"/>
          <a:stretch/>
        </p:blipFill>
        <p:spPr>
          <a:xfrm>
            <a:off x="7028329" y="800804"/>
            <a:ext cx="5145519" cy="298230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4503628">
            <a:off x="8978620" y="1518123"/>
            <a:ext cx="299017" cy="913235"/>
          </a:xfrm>
          <a:prstGeom prst="downArrow">
            <a:avLst>
              <a:gd name="adj1" fmla="val 33964"/>
              <a:gd name="adj2" fmla="val 8168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Down Arrow 6"/>
          <p:cNvSpPr/>
          <p:nvPr/>
        </p:nvSpPr>
        <p:spPr>
          <a:xfrm rot="8719618">
            <a:off x="9809097" y="3435986"/>
            <a:ext cx="299017" cy="507380"/>
          </a:xfrm>
          <a:prstGeom prst="downArrow">
            <a:avLst>
              <a:gd name="adj1" fmla="val 33964"/>
              <a:gd name="adj2" fmla="val 8168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201" t="30566" r="34314" b="34250"/>
          <a:stretch/>
        </p:blipFill>
        <p:spPr>
          <a:xfrm>
            <a:off x="7673790" y="3983368"/>
            <a:ext cx="3648402" cy="25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2161</TotalTime>
  <Words>534</Words>
  <Application>Microsoft Office PowerPoint</Application>
  <PresentationFormat>Widescreen</PresentationFormat>
  <Paragraphs>147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Franklin Gothic Book</vt:lpstr>
      <vt:lpstr>Wingdings</vt:lpstr>
      <vt:lpstr>Crop</vt:lpstr>
      <vt:lpstr>Autocad 101     </vt:lpstr>
      <vt:lpstr>Open AutoCAD Architecture. </vt:lpstr>
      <vt:lpstr>Set-up a metric drawing. </vt:lpstr>
      <vt:lpstr>AutoCAD TIP #1</vt:lpstr>
      <vt:lpstr>AutoCAD TIP #2</vt:lpstr>
      <vt:lpstr>Set-up layers.</vt:lpstr>
      <vt:lpstr>AutoCAD TIP #3</vt:lpstr>
      <vt:lpstr>Set-up text.</vt:lpstr>
      <vt:lpstr>Set-up dimension.</vt:lpstr>
      <vt:lpstr>Dimension settings.</vt:lpstr>
      <vt:lpstr>PowerPoint Presentation</vt:lpstr>
      <vt:lpstr>PowerPoint Presentation</vt:lpstr>
      <vt:lpstr>Be sure to save the drawing to your STUDENT NUMBER directory (on the server).   DO NOT SAVE TO MY DOCUMENTS!</vt:lpstr>
      <vt:lpstr>Common AutoCAD commands to know.</vt:lpstr>
      <vt:lpstr>AutoCAD TIP #4</vt:lpstr>
      <vt:lpstr>If AutoCAD shuts down unexpectedly (crashes) and it asks you to save, DO NOT SAVE! You could lose your entire drawing.</vt:lpstr>
      <vt:lpstr>How to submit an AutoCAD file.</vt:lpstr>
      <vt:lpstr>AutoCAD Rubric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Schlamp</dc:creator>
  <cp:lastModifiedBy>Kurt Schlamp</cp:lastModifiedBy>
  <cp:revision>50</cp:revision>
  <dcterms:created xsi:type="dcterms:W3CDTF">2016-06-14T15:44:09Z</dcterms:created>
  <dcterms:modified xsi:type="dcterms:W3CDTF">2016-06-17T02:46:09Z</dcterms:modified>
</cp:coreProperties>
</file>